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67" r:id="rId5"/>
    <p:sldId id="26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6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8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7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7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1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6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9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5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8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2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1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6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0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9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0F969B-0C18-4AB6-A48D-A1A6D8796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5" y="3826140"/>
            <a:ext cx="6815669" cy="870759"/>
          </a:xfrm>
        </p:spPr>
        <p:txBody>
          <a:bodyPr>
            <a:normAutofit fontScale="85000" lnSpcReduction="20000"/>
          </a:bodyPr>
          <a:lstStyle/>
          <a:p>
            <a:r>
              <a:rPr lang="sr-Cyrl-BA" sz="3600" dirty="0"/>
              <a:t>АГРОМЕТЕОРОЛОШКА ИНФОРМАЦИЈА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5" y="1645772"/>
            <a:ext cx="914400" cy="899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229" y="2333322"/>
            <a:ext cx="8496855" cy="8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B4E4-9D7F-4CCA-9A7A-E4DBE708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b="1" dirty="0" smtClean="0"/>
              <a:t>Преглед стања за период </a:t>
            </a:r>
            <a:r>
              <a:rPr lang="en-US" sz="2800" b="1" dirty="0" smtClean="0"/>
              <a:t>09.02</a:t>
            </a:r>
            <a:r>
              <a:rPr lang="sr-Latn-BA" sz="2800" b="1" dirty="0" smtClean="0"/>
              <a:t>.202</a:t>
            </a:r>
            <a:r>
              <a:rPr lang="en-US" sz="2800" b="1" dirty="0" smtClean="0"/>
              <a:t>6</a:t>
            </a:r>
            <a:r>
              <a:rPr lang="sr-Latn-BA" sz="2800" b="1" dirty="0" smtClean="0"/>
              <a:t>.</a:t>
            </a:r>
            <a:r>
              <a:rPr lang="sr-Cyrl-BA" sz="2800" b="1" dirty="0" smtClean="0"/>
              <a:t>–</a:t>
            </a:r>
            <a:r>
              <a:rPr lang="en-US" sz="2800" b="1" dirty="0" smtClean="0"/>
              <a:t>15</a:t>
            </a:r>
            <a:r>
              <a:rPr lang="sr-Latn-BA" sz="2800" b="1" dirty="0" smtClean="0"/>
              <a:t>.</a:t>
            </a:r>
            <a:r>
              <a:rPr lang="en-US" sz="2800" b="1" dirty="0" smtClean="0"/>
              <a:t>02</a:t>
            </a:r>
            <a:r>
              <a:rPr lang="sr-Cyrl-BA" sz="2800" b="1" dirty="0" smtClean="0"/>
              <a:t>.20</a:t>
            </a:r>
            <a:r>
              <a:rPr lang="en-US" sz="2800" b="1" dirty="0" smtClean="0"/>
              <a:t>26</a:t>
            </a:r>
            <a:r>
              <a:rPr lang="sr-Cyrl-BA" sz="2800" b="1" dirty="0" smtClean="0"/>
              <a:t>.</a:t>
            </a:r>
            <a:r>
              <a:rPr lang="sr-Latn-BA" sz="2800" b="1" dirty="0" smtClean="0"/>
              <a:t> </a:t>
            </a:r>
            <a:r>
              <a:rPr lang="sr-Cyrl-BA" sz="2800" b="1" dirty="0" smtClean="0"/>
              <a:t>године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9C03-1AF7-4296-A7AF-924B6020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580" y="2598232"/>
            <a:ext cx="9768839" cy="2051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dirty="0" smtClean="0"/>
              <a:t>Током </a:t>
            </a:r>
            <a:r>
              <a:rPr lang="sr-Cyrl-BA" dirty="0"/>
              <a:t>седмице преовладавало топло за ово доба године са повременом кишом, док је  у   Херцеговини забиљежена нешто јача киша праћена јаким вјетром јужних смјерова. У вишим и планинским подручјима падала је сусњежица или слаб снијег. Крајем седмице уз пад температуре киша је мјестимично и у нижим предјелима прешла у сусњежицу и снијег.</a:t>
            </a:r>
            <a:endParaRPr lang="en-US" dirty="0"/>
          </a:p>
          <a:p>
            <a:pPr marL="0" indent="0" algn="just">
              <a:spcAft>
                <a:spcPts val="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3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1614" y="2163066"/>
            <a:ext cx="3651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B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869" y="1640418"/>
            <a:ext cx="5662245" cy="34610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9924" y="1112880"/>
            <a:ext cx="41265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 </a:t>
            </a:r>
            <a:endParaRPr lang="en-US" sz="11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 У јутарњим часовима по котлинама, висоравнима  и уз ријечне токове регистрована је  магла или ниска облачност</a:t>
            </a:r>
            <a:r>
              <a:rPr lang="sr-Latn-BA" dirty="0">
                <a:ea typeface="Times New Roman" panose="02020603050405020304" pitchFamily="18" charset="0"/>
              </a:rPr>
              <a:t>, </a:t>
            </a:r>
            <a:r>
              <a:rPr lang="sr-Cyrl-BA" dirty="0">
                <a:ea typeface="Times New Roman" panose="02020603050405020304" pitchFamily="18" charset="0"/>
              </a:rPr>
              <a:t>која се мјестимично задржала и већи дио дана, и у тим предјелима биле су ниже температуре ваздуха.  </a:t>
            </a:r>
            <a:endParaRPr lang="en-US" sz="11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Минимална температура ваздуха кретала се од -5 до 3 у вишим, од -1 до 6 у нижим крајевима, на југу Херцеговине до 9,  док је  максимална температура имала  вриједности од 5 до 10 у вишим, у нижим крајевима од 7 до 17</a:t>
            </a:r>
            <a:r>
              <a:rPr lang="sr-Cyrl-BA" baseline="30000" dirty="0">
                <a:ea typeface="Times New Roman" panose="02020603050405020304" pitchFamily="18" charset="0"/>
              </a:rPr>
              <a:t>0</a:t>
            </a:r>
            <a:r>
              <a:rPr lang="sr-Cyrl-BA" dirty="0">
                <a:ea typeface="Times New Roman" panose="02020603050405020304" pitchFamily="18" charset="0"/>
              </a:rPr>
              <a:t>С.</a:t>
            </a:r>
            <a:endParaRPr lang="en-US" sz="11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4960" y="1426386"/>
            <a:ext cx="39082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B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4959" y="2059479"/>
            <a:ext cx="3996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B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1426386"/>
            <a:ext cx="5495193" cy="4005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977" y="1076454"/>
            <a:ext cx="44254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BA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Појава овако високих температура ваздуха за ово доба године, за сада не покреће  биљке из зимског мировања. </a:t>
            </a:r>
            <a:endParaRPr lang="en-US" sz="11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Температурни услови у протеклих седам дана били су повољни за стање презимљујућих пољопривредних култура.</a:t>
            </a:r>
            <a:endParaRPr lang="en-US" sz="11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Током седмице забиљежене су  падавине,  које су углавном биле слабијег интензитета, осим у Херцеговини гдје је било нешто више кише. </a:t>
            </a:r>
            <a:endParaRPr lang="en-US" sz="11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Доспјеле падавине у јануару и у првој декади фебруара уз отапање снијежног покривача значајно су поправиле залихе влаге у свим слојевима земљишту.</a:t>
            </a:r>
            <a:endParaRPr lang="en-US" sz="11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27" y="1848216"/>
            <a:ext cx="3735075" cy="247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99716" y="4624755"/>
            <a:ext cx="2741099" cy="3165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1600" dirty="0" smtClean="0"/>
              <a:t>Зимска заштита од глодара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236785" y="1240356"/>
            <a:ext cx="45925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Тренутно у воћњацима јабучастог и коштичавог воћа, актуелна је зимска резидба, гдје се уклањају заражени стари остаци биљног материјала, који представљају склониште за презимљавање штетних инсеката.  Тренутни временски услови погодују размножавању глодара.</a:t>
            </a:r>
            <a:r>
              <a:rPr lang="sr-Cyrl-BA" sz="1100" dirty="0">
                <a:ea typeface="Times New Roman" panose="02020603050405020304" pitchFamily="18" charset="0"/>
              </a:rPr>
              <a:t> </a:t>
            </a:r>
            <a:r>
              <a:rPr lang="sr-Cyrl-BA" dirty="0">
                <a:ea typeface="Times New Roman" panose="02020603050405020304" pitchFamily="18" charset="0"/>
              </a:rPr>
              <a:t>На усјевима озиме пшенице има симптома сиве пјегавости листа </a:t>
            </a:r>
            <a:r>
              <a:rPr lang="sr-Cyrl-BA" dirty="0" smtClean="0">
                <a:ea typeface="Times New Roman" panose="02020603050405020304" pitchFamily="18" charset="0"/>
              </a:rPr>
              <a:t>пшенице</a:t>
            </a:r>
            <a:endParaRPr lang="en-US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 smtClean="0">
                <a:ea typeface="Times New Roman" panose="02020603050405020304" pitchFamily="18" charset="0"/>
              </a:rPr>
              <a:t> </a:t>
            </a:r>
            <a:r>
              <a:rPr lang="sr-Cyrl-BA" dirty="0">
                <a:ea typeface="Times New Roman" panose="02020603050405020304" pitchFamily="18" charset="0"/>
              </a:rPr>
              <a:t>на</a:t>
            </a:r>
            <a:endParaRPr lang="en-US" sz="11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појединачним биљкама, док је на усјеву озимог јечма регистровано ширење симптома</a:t>
            </a:r>
            <a:endParaRPr lang="en-US" sz="11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BA" dirty="0">
                <a:ea typeface="Times New Roman" panose="02020603050405020304" pitchFamily="18" charset="0"/>
              </a:rPr>
              <a:t>мрежасте пјегавости листа јечма.</a:t>
            </a:r>
            <a:endParaRPr lang="en-US" sz="11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2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7" y="899385"/>
            <a:ext cx="9601196" cy="982167"/>
          </a:xfrm>
        </p:spPr>
        <p:txBody>
          <a:bodyPr>
            <a:normAutofit fontScale="90000"/>
          </a:bodyPr>
          <a:lstStyle/>
          <a:p>
            <a:r>
              <a:rPr lang="sr-Cyrl-CS" sz="4000" b="1" u="sng" dirty="0"/>
              <a:t>(</a:t>
            </a:r>
            <a:r>
              <a:rPr lang="hr-HR" sz="4000" b="1" u="sng" dirty="0"/>
              <a:t>период</a:t>
            </a:r>
            <a:r>
              <a:rPr lang="ru-RU" sz="4000" b="1" u="sng" dirty="0"/>
              <a:t>: од </a:t>
            </a:r>
            <a:r>
              <a:rPr lang="en-US" sz="4000" b="1" u="sng" dirty="0" smtClean="0"/>
              <a:t>16</a:t>
            </a:r>
            <a:r>
              <a:rPr lang="sr-Cyrl-CS" sz="4000" b="1" u="sng" dirty="0" smtClean="0"/>
              <a:t>.</a:t>
            </a:r>
            <a:r>
              <a:rPr lang="en-US" sz="4000" b="1" u="sng" dirty="0" smtClean="0"/>
              <a:t>02</a:t>
            </a:r>
            <a:r>
              <a:rPr lang="sr-Latn-BA" sz="4000" b="1" u="sng" dirty="0" smtClean="0"/>
              <a:t>. 202</a:t>
            </a:r>
            <a:r>
              <a:rPr lang="en-US" sz="4000" b="1" u="sng" dirty="0" smtClean="0"/>
              <a:t>6</a:t>
            </a:r>
            <a:r>
              <a:rPr lang="sr-Latn-BA" sz="4000" b="1" u="sng" dirty="0" smtClean="0"/>
              <a:t>. </a:t>
            </a:r>
            <a:r>
              <a:rPr lang="hr-HR" sz="4000" b="1" u="sng" dirty="0"/>
              <a:t>до </a:t>
            </a:r>
            <a:r>
              <a:rPr lang="en-US" sz="4000" b="1" u="sng" dirty="0" smtClean="0"/>
              <a:t>22</a:t>
            </a:r>
            <a:r>
              <a:rPr lang="hr-HR" sz="4000" b="1" u="sng" dirty="0" smtClean="0"/>
              <a:t>.</a:t>
            </a:r>
            <a:r>
              <a:rPr lang="bs-Cyrl-BA" sz="4000" b="1" u="sng" dirty="0" smtClean="0"/>
              <a:t>0</a:t>
            </a:r>
            <a:r>
              <a:rPr lang="en-US" sz="4000" b="1" u="sng" dirty="0" smtClean="0"/>
              <a:t>2</a:t>
            </a:r>
            <a:r>
              <a:rPr lang="sr-Cyrl-CS" sz="4000" b="1" u="sng" dirty="0" smtClean="0"/>
              <a:t>.202</a:t>
            </a:r>
            <a:r>
              <a:rPr lang="bs-Cyrl-BA" sz="4000" b="1" u="sng" dirty="0" smtClean="0"/>
              <a:t>6</a:t>
            </a:r>
            <a:r>
              <a:rPr lang="sr-Cyrl-BA" sz="4000" b="1" u="sng" dirty="0" smtClean="0"/>
              <a:t>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094" y="1626575"/>
            <a:ext cx="9677399" cy="4264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000" dirty="0"/>
              <a:t>Према прогнози РХМЗ-а током седмице предвиђа се промјенљиво вријеме са повременом кишом, а у вишим предјелима са сусњежицом и снијегом. Током петка снијег је мјестимично могућ и у нижим предјелима.  Више сунчаног времена очекује се у уторак и у дане викенда.</a:t>
            </a:r>
            <a:endParaRPr lang="en-US" sz="2000" dirty="0"/>
          </a:p>
          <a:p>
            <a:pPr marL="0" indent="0" algn="just">
              <a:buNone/>
            </a:pPr>
            <a:r>
              <a:rPr lang="sr-Cyrl-BA" sz="2000" dirty="0"/>
              <a:t>У јутарњим часовима по котлинама, висоравнима  и уз ријечне токове очекује се магла или стратусна облачност</a:t>
            </a:r>
            <a:r>
              <a:rPr lang="sr-Latn-BA" sz="2000" dirty="0"/>
              <a:t>, </a:t>
            </a:r>
            <a:r>
              <a:rPr lang="sr-Cyrl-BA" sz="2000" dirty="0"/>
              <a:t>која се мјестимично може задржати и већи дио дана, и у тим предјелима биће ниже температуре. </a:t>
            </a:r>
            <a:endParaRPr lang="en-US" sz="2000" dirty="0"/>
          </a:p>
          <a:p>
            <a:pPr marL="0" indent="0" algn="just">
              <a:buNone/>
            </a:pPr>
            <a:r>
              <a:rPr lang="sr-Cyrl-BA" sz="2000" dirty="0"/>
              <a:t>Минимална температура ваздуха имаће вриједности од - 8 до -1 у вишим, од -4 до 4 у нижим крајевима, на југу до 7,  док ће максимална температура имати вриједности од -1 до 8 у вишим, у нижим крајевима од 3 до 13, у сриједу локално до 16</a:t>
            </a:r>
            <a:r>
              <a:rPr lang="sr-Cyrl-BA" sz="2000" baseline="30000" dirty="0"/>
              <a:t>0</a:t>
            </a:r>
            <a:r>
              <a:rPr lang="sr-Cyrl-BA" sz="2000" dirty="0"/>
              <a:t>С.</a:t>
            </a:r>
            <a:endParaRPr lang="en-US" sz="2000" dirty="0"/>
          </a:p>
          <a:p>
            <a:pPr marL="0" indent="0" algn="just">
              <a:buNone/>
            </a:pPr>
            <a:r>
              <a:rPr lang="sr-Cyrl-BA" sz="2000" dirty="0"/>
              <a:t>Током седмице преовладаваће дјелимично повољне временске прилике за обављање радове на отвореном. </a:t>
            </a:r>
            <a:endParaRPr lang="en-US" sz="2000" dirty="0"/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76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6041</TotalTime>
  <Words>313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Organic</vt:lpstr>
      <vt:lpstr>PowerPoint Presentation</vt:lpstr>
      <vt:lpstr>Преглед стања за период 09.02.2026.–15.02.2026. године</vt:lpstr>
      <vt:lpstr>PowerPoint Presentation</vt:lpstr>
      <vt:lpstr>PowerPoint Presentation</vt:lpstr>
      <vt:lpstr>PowerPoint Presentation</vt:lpstr>
      <vt:lpstr>(период: од 16.02. 2026. до 22.02.2026.)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АГРОМЕТЕОРОЛОШКА ИНФОРМАЦИЈА</dc:title>
  <dc:creator>inesdjuric4@gmail.com</dc:creator>
  <cp:lastModifiedBy>Gorana</cp:lastModifiedBy>
  <cp:revision>1419</cp:revision>
  <dcterms:created xsi:type="dcterms:W3CDTF">2018-11-14T10:49:03Z</dcterms:created>
  <dcterms:modified xsi:type="dcterms:W3CDTF">2026-02-17T10:07:29Z</dcterms:modified>
</cp:coreProperties>
</file>